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91" r:id="rId3"/>
    <p:sldId id="258" r:id="rId4"/>
    <p:sldId id="257" r:id="rId5"/>
    <p:sldId id="260" r:id="rId6"/>
    <p:sldId id="259" r:id="rId7"/>
    <p:sldId id="261" r:id="rId8"/>
    <p:sldId id="262" r:id="rId9"/>
    <p:sldId id="263" r:id="rId10"/>
    <p:sldId id="264" r:id="rId11"/>
    <p:sldId id="290" r:id="rId12"/>
    <p:sldId id="285" r:id="rId13"/>
    <p:sldId id="292" r:id="rId14"/>
    <p:sldId id="266" r:id="rId15"/>
    <p:sldId id="267" r:id="rId16"/>
    <p:sldId id="268" r:id="rId17"/>
    <p:sldId id="269" r:id="rId18"/>
    <p:sldId id="270" r:id="rId19"/>
    <p:sldId id="272" r:id="rId20"/>
    <p:sldId id="271" r:id="rId21"/>
    <p:sldId id="28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87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4C940-1840-44CB-9C18-6C189082CA02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473C6-5101-4FE3-B351-3CC4EF729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2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473C6-5101-4FE3-B351-3CC4EF729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8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473C6-5101-4FE3-B351-3CC4EF7295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6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0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6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0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5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9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6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9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4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1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5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EB66B-2ACA-43B2-92ED-55542941997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04CD2-A5E6-4937-9E6D-68469C53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98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jwsnow.github.io/reflection/onefunctiongra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jwsnow.github.io/reflection/onefunctiongradien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jwsnow.github.io/reflection/onefunctioncolorarra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jwsnow.github.io/reflection/onefunctionderivedcolorarray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jwsnow.github.io/kme2024/refl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jwsnow.github.io/reflection/index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wsnow.github.io/reflection/example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4748-549D-4D5F-A282-CCD9D9E7B1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Images, Functions, and Reflections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10EDA-5250-42B6-BC46-8022778BA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2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AA29-3173-422B-B00D-55F6C2E2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4E871-07F4-4465-8E5E-E7C28819487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4E871-07F4-4465-8E5E-E7C288194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ED0861-211B-4714-BDB8-02531D8F517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ED0861-211B-4714-BDB8-02531D8F5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38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DBA0-352A-48DF-A6A6-DFEDA0A9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29A8-3BF8-46A9-B91C-78A3BC7F1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DB995-ABDC-45D5-BF2A-21CA2305D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2852"/>
            <a:ext cx="9144000" cy="38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4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9646-F34B-4A47-9675-F4C3D8A0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0A5E58D-8198-44FB-A8AB-CB458A1968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0707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procedure </a:t>
                </a:r>
                <a:r>
                  <a:rPr lang="en-US" dirty="0" err="1"/>
                  <a:t>randomFunction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h𝑒𝑖𝑔h𝑡</m:t>
                    </m:r>
                  </m:oMath>
                </a14:m>
                <a:r>
                  <a:rPr lang="en-US" dirty="0"/>
                  <a:t>){</a:t>
                </a:r>
              </a:p>
              <a:p>
                <a:pPr marL="0" indent="0">
                  <a:buNone/>
                </a:pPr>
                <a:r>
                  <a:rPr lang="en-US" dirty="0"/>
                  <a:t>	if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half the time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half the time</a:t>
                </a:r>
              </a:p>
              <a:p>
                <a:pPr marL="0" indent="0">
                  <a:buNone/>
                </a:pPr>
                <a:r>
                  <a:rPr lang="en-US" dirty="0"/>
                  <a:t>	else{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 err="1"/>
                  <a:t>randomFunction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 err="1"/>
                  <a:t>randomFunction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err="1"/>
                  <a:t>specialFunctions.random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r>
                  <a:rPr lang="en-US" dirty="0"/>
                  <a:t>		return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}</a:t>
                </a:r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0A5E58D-8198-44FB-A8AB-CB458A196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07070" cy="4351338"/>
              </a:xfrm>
              <a:blipFill>
                <a:blip r:embed="rId2"/>
                <a:stretch>
                  <a:fillRect l="-1321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13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CF59-3E70-4BB4-8012-34DF3621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BCA47-DD96-4422-A1F0-B34DA515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		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1AD8C-C587-4546-BEAB-85EAD20E9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2"/>
          <a:stretch/>
        </p:blipFill>
        <p:spPr>
          <a:xfrm>
            <a:off x="2017250" y="2897745"/>
            <a:ext cx="4726451" cy="23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C099-C947-49B9-B636-BE607D38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to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0951E-4DD7-4485-9454-B9710B76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Grayscale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63086-A304-427D-B99D-1B779CE1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56" y="3657600"/>
            <a:ext cx="5048287" cy="238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EF2E7-935A-403B-9EDD-3DD26ECF4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7200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89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ACB3-0172-4C05-B7D1-E6F06704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to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FFDDA-B031-402E-AECD-450AB580F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Gradient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698DF-F094-4751-B22F-E534F215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56" y="3657600"/>
            <a:ext cx="5048287" cy="2381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D53067-97F9-4ADE-8DFF-54A66B77A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7200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43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B66-31CA-43F9-8301-2EA3E03F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to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57C7D-1DEF-4DB0-9837-2D8022738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Color array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FBA17-52DF-4B83-A774-C8635796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56" y="3657600"/>
            <a:ext cx="5048287" cy="238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FDF43-6705-416B-9635-9AC9ABF89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7200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0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D5A3-CF7D-4DDD-8A18-26453F05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to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89755-1E3B-4186-9A8A-34C96F395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Interval in another image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BA267-B72B-4FB0-8E42-87171E34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49" y="3657600"/>
            <a:ext cx="5048287" cy="238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B9C90-8B35-43B7-8CEA-85048EBF2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37" y="426720"/>
            <a:ext cx="3059011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95D80-013E-4EE9-B677-08C9DE124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08" y="3657600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6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CBBD-D8E6-44AA-9B67-7E15BC3E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to Colors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9B3D7-B547-4A48-A899-1096709968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27659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Use two functions to map the canvas to another image.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Generate two special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/>
                  <a:t>.</a:t>
                </a:r>
              </a:p>
              <a:p>
                <a:r>
                  <a:rPr lang="en-US" dirty="0"/>
                  <a:t>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colored the same as 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a seed image.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picture generated is the inverse image of the seed image under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9B3D7-B547-4A48-A899-109670996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276590" cy="4351338"/>
              </a:xfrm>
              <a:blipFill>
                <a:blip r:embed="rId2"/>
                <a:stretch>
                  <a:fillRect l="-1473" t="-3081" r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991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5388-8A5B-4853-BF12-F9EA8148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399232-F315-4BF5-9C25-0B35D1851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73" y="1600200"/>
            <a:ext cx="3730977" cy="3657600"/>
          </a:xfrm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C34D3987-D15E-4369-B257-CFB562820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1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DB19-3A89-451B-A880-E856A125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EE90A-D7CE-416A-A1A1-85592AEE0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68305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Can we generate a random image?</a:t>
            </a:r>
          </a:p>
        </p:txBody>
      </p:sp>
    </p:spTree>
    <p:extLst>
      <p:ext uri="{BB962C8B-B14F-4D97-AF65-F5344CB8AC3E}">
        <p14:creationId xmlns:p14="http://schemas.microsoft.com/office/powerpoint/2010/main" val="142244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EDFE-D57B-45AA-9B6D-0E9A8B20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4080"/>
            <a:ext cx="7886700" cy="528288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Interactive activity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jwsnow.github.io/reflection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11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8E4FA-86A9-4A86-88FE-D8DE36BC8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71057"/>
            <a:ext cx="7886700" cy="37059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More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6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2DC1A-908D-4D8E-B017-6E7640033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CC6A2D-E7A2-4FA1-A052-25FC3DBBC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E0265DE-07D6-4DD9-BBDB-37585008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9406"/>
            <a:ext cx="7886700" cy="13255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0F8A-682A-4255-9D1F-F973929A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61A8E-B7F7-4D72-946F-C6819649F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 image is a function from a canvas to some colors.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5B678-16D3-4CF0-B36C-3999B198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56" y="2730517"/>
            <a:ext cx="7279604" cy="36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1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F66BB-92A6-48F9-A37A-1698494B7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53440"/>
            <a:ext cx="7886700" cy="532352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Random image = Random function</a:t>
            </a:r>
          </a:p>
        </p:txBody>
      </p:sp>
    </p:spTree>
    <p:extLst>
      <p:ext uri="{BB962C8B-B14F-4D97-AF65-F5344CB8AC3E}">
        <p14:creationId xmlns:p14="http://schemas.microsoft.com/office/powerpoint/2010/main" val="276600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3953-DC14-443F-BBA9-0A66D45A5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02640"/>
            <a:ext cx="7886700" cy="537432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Using standard mathematical functions can provide structure which gives the illusion of intent.</a:t>
            </a:r>
          </a:p>
        </p:txBody>
      </p:sp>
    </p:spTree>
    <p:extLst>
      <p:ext uri="{BB962C8B-B14F-4D97-AF65-F5344CB8AC3E}">
        <p14:creationId xmlns:p14="http://schemas.microsoft.com/office/powerpoint/2010/main" val="83336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82267-A35B-40A4-A91F-D75A1A57D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04240"/>
            <a:ext cx="7886700" cy="527272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 we build a random function using standard mathematical functions?</a:t>
            </a:r>
          </a:p>
        </p:txBody>
      </p:sp>
    </p:spTree>
    <p:extLst>
      <p:ext uri="{BB962C8B-B14F-4D97-AF65-F5344CB8AC3E}">
        <p14:creationId xmlns:p14="http://schemas.microsoft.com/office/powerpoint/2010/main" val="243457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E6B7-C32D-40E1-8CCE-C87B8205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513EB0-D5E4-4FE1-B54F-53505BD38E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5173436" cy="24633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Impose a coordinate system on the canvas.</a:t>
                </a:r>
              </a:p>
              <a:p>
                <a:pPr lvl="1"/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dirty="0"/>
                  <a:t> at the top right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−1,−1</m:t>
                        </m:r>
                      </m:e>
                    </m:d>
                  </m:oMath>
                </a14:m>
                <a:r>
                  <a:rPr lang="en-US" dirty="0"/>
                  <a:t> at bottom left.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513EB0-D5E4-4FE1-B54F-53505BD38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5173436" cy="2463346"/>
              </a:xfrm>
              <a:blipFill>
                <a:blip r:embed="rId2"/>
                <a:stretch>
                  <a:fillRect l="-2120" t="-3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7047B6-53F7-4260-8019-A1F46103089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650" y="3636480"/>
                <a:ext cx="8184956" cy="27812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binary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maps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×[−1,1]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dirty="0"/>
                  <a:t> a </a:t>
                </a:r>
                <a:r>
                  <a:rPr lang="en-US" i="1" dirty="0"/>
                  <a:t>special function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When we compose </a:t>
                </a:r>
                <a:r>
                  <a:rPr lang="en-US" i="1" dirty="0"/>
                  <a:t>special functions</a:t>
                </a:r>
                <a:r>
                  <a:rPr lang="en-US" dirty="0"/>
                  <a:t>, we get new special functions.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7047B6-53F7-4260-8019-A1F461030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650" y="3636480"/>
                <a:ext cx="8184956" cy="2781240"/>
              </a:xfrm>
              <a:blipFill>
                <a:blip r:embed="rId3"/>
                <a:stretch>
                  <a:fillRect l="-1340" t="-3728" r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CA8A18-D839-4E24-8C17-DA8AF6AB1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179" y="833469"/>
            <a:ext cx="2842427" cy="27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8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CF59-3E70-4BB4-8012-34DF3621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BCA47-DD96-4422-A1F0-B34DA5157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a list of some </a:t>
                </a:r>
                <a:r>
                  <a:rPr lang="en-US" i="1" dirty="0"/>
                  <a:t>special functions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Randomly compose these </a:t>
                </a:r>
                <a:r>
                  <a:rPr lang="en-US" i="1" dirty="0"/>
                  <a:t>special functions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This gives a </a:t>
                </a:r>
                <a:r>
                  <a:rPr lang="en-US" dirty="0" err="1"/>
                  <a:t>random</a:t>
                </a:r>
                <a:r>
                  <a:rPr lang="en-US" i="1" dirty="0" err="1"/>
                  <a:t>ish</a:t>
                </a:r>
                <a:r>
                  <a:rPr lang="en-US" i="1" dirty="0"/>
                  <a:t> </a:t>
                </a:r>
                <a:r>
                  <a:rPr lang="en-US" dirty="0"/>
                  <a:t>function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BCA47-DD96-4422-A1F0-B34DA5157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BE8AF59-849A-48A3-B26A-DE46A840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32" y="4001294"/>
            <a:ext cx="4762535" cy="23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7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</TotalTime>
  <Words>427</Words>
  <Application>Microsoft Office PowerPoint</Application>
  <PresentationFormat>On-screen Show (4:3)</PresentationFormat>
  <Paragraphs>86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Images, Functions, and Reflections</vt:lpstr>
      <vt:lpstr>PowerPoint Presentation</vt:lpstr>
      <vt:lpstr>PowerPoint Presentation</vt:lpstr>
      <vt:lpstr>Images and Functions</vt:lpstr>
      <vt:lpstr>PowerPoint Presentation</vt:lpstr>
      <vt:lpstr>PowerPoint Presentation</vt:lpstr>
      <vt:lpstr>PowerPoint Presentation</vt:lpstr>
      <vt:lpstr>Special Functions</vt:lpstr>
      <vt:lpstr>Random Functions</vt:lpstr>
      <vt:lpstr>Simple Functions</vt:lpstr>
      <vt:lpstr>Random Composition</vt:lpstr>
      <vt:lpstr>Random Composition</vt:lpstr>
      <vt:lpstr>Random Functions</vt:lpstr>
      <vt:lpstr>Numbers to Colors</vt:lpstr>
      <vt:lpstr>Numbers to Colors</vt:lpstr>
      <vt:lpstr>Numbers to Colors</vt:lpstr>
      <vt:lpstr>Numbers to Colors</vt:lpstr>
      <vt:lpstr>Numbers to Colors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Drawing Trees</dc:title>
  <dc:creator>Snow, Dr. John</dc:creator>
  <cp:lastModifiedBy>Snow, Dr. John</cp:lastModifiedBy>
  <cp:revision>49</cp:revision>
  <dcterms:created xsi:type="dcterms:W3CDTF">2024-04-07T22:57:33Z</dcterms:created>
  <dcterms:modified xsi:type="dcterms:W3CDTF">2025-10-14T23:23:35Z</dcterms:modified>
</cp:coreProperties>
</file>